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8" r:id="rId4"/>
    <p:sldId id="265" r:id="rId5"/>
    <p:sldId id="264" r:id="rId6"/>
    <p:sldId id="266" r:id="rId7"/>
    <p:sldId id="259" r:id="rId8"/>
    <p:sldId id="260" r:id="rId9"/>
    <p:sldId id="267" r:id="rId10"/>
    <p:sldId id="261" r:id="rId11"/>
    <p:sldId id="26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66" y="69"/>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F25386-A5F7-47A3-BFA6-3BE6621E2076}" type="datetimeFigureOut">
              <a:rPr lang="en-US" smtClean="0"/>
              <a:t>3/26/2020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59F143-CAD9-43AC-B1F9-C48920FF2B7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720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F25386-A5F7-47A3-BFA6-3BE6621E2076}" type="datetimeFigureOut">
              <a:rPr lang="en-US" smtClean="0"/>
              <a:t>3/26/2020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59F143-CAD9-43AC-B1F9-C48920FF2B7B}" type="slidenum">
              <a:rPr lang="en-US" smtClean="0"/>
              <a:t>‹#›</a:t>
            </a:fld>
            <a:endParaRPr lang="en-US"/>
          </a:p>
        </p:txBody>
      </p:sp>
    </p:spTree>
    <p:extLst>
      <p:ext uri="{BB962C8B-B14F-4D97-AF65-F5344CB8AC3E}">
        <p14:creationId xmlns:p14="http://schemas.microsoft.com/office/powerpoint/2010/main" val="2041798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F25386-A5F7-47A3-BFA6-3BE6621E2076}" type="datetimeFigureOut">
              <a:rPr lang="en-US" smtClean="0"/>
              <a:t>3/26/2020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59F143-CAD9-43AC-B1F9-C48920FF2B7B}" type="slidenum">
              <a:rPr lang="en-US" smtClean="0"/>
              <a:t>‹#›</a:t>
            </a:fld>
            <a:endParaRPr lang="en-US"/>
          </a:p>
        </p:txBody>
      </p:sp>
    </p:spTree>
    <p:extLst>
      <p:ext uri="{BB962C8B-B14F-4D97-AF65-F5344CB8AC3E}">
        <p14:creationId xmlns:p14="http://schemas.microsoft.com/office/powerpoint/2010/main" val="4104751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F25386-A5F7-47A3-BFA6-3BE6621E2076}" type="datetimeFigureOut">
              <a:rPr lang="en-US" smtClean="0"/>
              <a:t>3/26/2020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59F143-CAD9-43AC-B1F9-C48920FF2B7B}" type="slidenum">
              <a:rPr lang="en-US" smtClean="0"/>
              <a:t>‹#›</a:t>
            </a:fld>
            <a:endParaRPr lang="en-US"/>
          </a:p>
        </p:txBody>
      </p:sp>
    </p:spTree>
    <p:extLst>
      <p:ext uri="{BB962C8B-B14F-4D97-AF65-F5344CB8AC3E}">
        <p14:creationId xmlns:p14="http://schemas.microsoft.com/office/powerpoint/2010/main" val="1159515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F25386-A5F7-47A3-BFA6-3BE6621E2076}" type="datetimeFigureOut">
              <a:rPr lang="en-US" smtClean="0"/>
              <a:t>3/26/2020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59F143-CAD9-43AC-B1F9-C48920FF2B7B}"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6279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F25386-A5F7-47A3-BFA6-3BE6621E2076}" type="datetimeFigureOut">
              <a:rPr lang="en-US" smtClean="0"/>
              <a:t>3/26/2020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59F143-CAD9-43AC-B1F9-C48920FF2B7B}" type="slidenum">
              <a:rPr lang="en-US" smtClean="0"/>
              <a:t>‹#›</a:t>
            </a:fld>
            <a:endParaRPr lang="en-US"/>
          </a:p>
        </p:txBody>
      </p:sp>
    </p:spTree>
    <p:extLst>
      <p:ext uri="{BB962C8B-B14F-4D97-AF65-F5344CB8AC3E}">
        <p14:creationId xmlns:p14="http://schemas.microsoft.com/office/powerpoint/2010/main" val="16897922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F25386-A5F7-47A3-BFA6-3BE6621E2076}" type="datetimeFigureOut">
              <a:rPr lang="en-US" smtClean="0"/>
              <a:t>3/26/2020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59F143-CAD9-43AC-B1F9-C48920FF2B7B}" type="slidenum">
              <a:rPr lang="en-US" smtClean="0"/>
              <a:t>‹#›</a:t>
            </a:fld>
            <a:endParaRPr lang="en-US"/>
          </a:p>
        </p:txBody>
      </p:sp>
    </p:spTree>
    <p:extLst>
      <p:ext uri="{BB962C8B-B14F-4D97-AF65-F5344CB8AC3E}">
        <p14:creationId xmlns:p14="http://schemas.microsoft.com/office/powerpoint/2010/main" val="3828449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F25386-A5F7-47A3-BFA6-3BE6621E2076}" type="datetimeFigureOut">
              <a:rPr lang="en-US" smtClean="0"/>
              <a:t>3/26/2020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59F143-CAD9-43AC-B1F9-C48920FF2B7B}" type="slidenum">
              <a:rPr lang="en-US" smtClean="0"/>
              <a:t>‹#›</a:t>
            </a:fld>
            <a:endParaRPr lang="en-US"/>
          </a:p>
        </p:txBody>
      </p:sp>
    </p:spTree>
    <p:extLst>
      <p:ext uri="{BB962C8B-B14F-4D97-AF65-F5344CB8AC3E}">
        <p14:creationId xmlns:p14="http://schemas.microsoft.com/office/powerpoint/2010/main" val="20427640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CF25386-A5F7-47A3-BFA6-3BE6621E2076}" type="datetimeFigureOut">
              <a:rPr lang="en-US" smtClean="0"/>
              <a:t>3/26/2020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E459F143-CAD9-43AC-B1F9-C48920FF2B7B}" type="slidenum">
              <a:rPr lang="en-US" smtClean="0"/>
              <a:t>‹#›</a:t>
            </a:fld>
            <a:endParaRPr lang="en-US"/>
          </a:p>
        </p:txBody>
      </p:sp>
    </p:spTree>
    <p:extLst>
      <p:ext uri="{BB962C8B-B14F-4D97-AF65-F5344CB8AC3E}">
        <p14:creationId xmlns:p14="http://schemas.microsoft.com/office/powerpoint/2010/main" val="2929548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CF25386-A5F7-47A3-BFA6-3BE6621E2076}" type="datetimeFigureOut">
              <a:rPr lang="en-US" smtClean="0"/>
              <a:t>3/26/2020</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459F143-CAD9-43AC-B1F9-C48920FF2B7B}" type="slidenum">
              <a:rPr lang="en-US" smtClean="0"/>
              <a:t>‹#›</a:t>
            </a:fld>
            <a:endParaRPr lang="en-US"/>
          </a:p>
        </p:txBody>
      </p:sp>
    </p:spTree>
    <p:extLst>
      <p:ext uri="{BB962C8B-B14F-4D97-AF65-F5344CB8AC3E}">
        <p14:creationId xmlns:p14="http://schemas.microsoft.com/office/powerpoint/2010/main" val="9374820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F25386-A5F7-47A3-BFA6-3BE6621E2076}" type="datetimeFigureOut">
              <a:rPr lang="en-US" smtClean="0"/>
              <a:t>3/26/2020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59F143-CAD9-43AC-B1F9-C48920FF2B7B}" type="slidenum">
              <a:rPr lang="en-US" smtClean="0"/>
              <a:t>‹#›</a:t>
            </a:fld>
            <a:endParaRPr lang="en-US"/>
          </a:p>
        </p:txBody>
      </p:sp>
    </p:spTree>
    <p:extLst>
      <p:ext uri="{BB962C8B-B14F-4D97-AF65-F5344CB8AC3E}">
        <p14:creationId xmlns:p14="http://schemas.microsoft.com/office/powerpoint/2010/main" val="3549624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CF25386-A5F7-47A3-BFA6-3BE6621E2076}" type="datetimeFigureOut">
              <a:rPr lang="en-US" smtClean="0"/>
              <a:t>3/26/2020</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459F143-CAD9-43AC-B1F9-C48920FF2B7B}"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8822909"/>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Community_areas_in_Chicago" TargetMode="External"/><Relationship Id="rId2" Type="http://schemas.openxmlformats.org/officeDocument/2006/relationships/hyperlink" Target="https://data.cityofchicago.org/Transportation/Taxi-Trips/wrvz-psew"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7">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56C220-2DB4-4F1E-B1BC-2F43B12FFE14}"/>
              </a:ext>
            </a:extLst>
          </p:cNvPr>
          <p:cNvSpPr>
            <a:spLocks noGrp="1"/>
          </p:cNvSpPr>
          <p:nvPr>
            <p:ph type="ctrTitle"/>
          </p:nvPr>
        </p:nvSpPr>
        <p:spPr>
          <a:xfrm>
            <a:off x="1097280" y="758952"/>
            <a:ext cx="10058400" cy="3892168"/>
          </a:xfrm>
        </p:spPr>
        <p:txBody>
          <a:bodyPr>
            <a:normAutofit fontScale="90000"/>
          </a:bodyPr>
          <a:lstStyle/>
          <a:p>
            <a:r>
              <a:rPr lang="en-US" dirty="0"/>
              <a:t>Taxi Trip Pricing at Chicago --- Final Project of Applied Data Science Capstone by IBM</a:t>
            </a:r>
          </a:p>
        </p:txBody>
      </p:sp>
      <p:sp>
        <p:nvSpPr>
          <p:cNvPr id="10" name="Rectangle 9">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32CEB866-57D5-483D-BCE7-96053F0E5F3A}"/>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Mar 2020</a:t>
            </a:r>
          </a:p>
          <a:p>
            <a:r>
              <a:rPr lang="en-US" dirty="0">
                <a:solidFill>
                  <a:srgbClr val="FFFFFF"/>
                </a:solidFill>
              </a:rPr>
              <a:t>Chao Wang</a:t>
            </a:r>
          </a:p>
        </p:txBody>
      </p:sp>
      <p:sp>
        <p:nvSpPr>
          <p:cNvPr id="12" name="Rectangle 11">
            <a:extLst>
              <a:ext uri="{FF2B5EF4-FFF2-40B4-BE49-F238E27FC236}">
                <a16:creationId xmlns:a16="http://schemas.microsoft.com/office/drawing/2014/main" id="{1F3985C0-E548-44D2-B30E-F3E42DADE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67690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11">
            <a:extLst>
              <a:ext uri="{FF2B5EF4-FFF2-40B4-BE49-F238E27FC236}">
                <a16:creationId xmlns:a16="http://schemas.microsoft.com/office/drawing/2014/main" id="{90F35747-2822-4D06-BE10-CD33AC6B0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045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3">
            <a:extLst>
              <a:ext uri="{FF2B5EF4-FFF2-40B4-BE49-F238E27FC236}">
                <a16:creationId xmlns:a16="http://schemas.microsoft.com/office/drawing/2014/main" id="{CC2C4466-5B1B-4361-B9D9-39ED9A8A3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75478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2F0699F-62F1-4BF4-9927-BADCE098F5BD}"/>
              </a:ext>
            </a:extLst>
          </p:cNvPr>
          <p:cNvSpPr>
            <a:spLocks noGrp="1"/>
          </p:cNvSpPr>
          <p:nvPr>
            <p:ph type="title"/>
          </p:nvPr>
        </p:nvSpPr>
        <p:spPr>
          <a:xfrm>
            <a:off x="1097280" y="516835"/>
            <a:ext cx="5977937" cy="1666501"/>
          </a:xfrm>
        </p:spPr>
        <p:txBody>
          <a:bodyPr>
            <a:normAutofit/>
          </a:bodyPr>
          <a:lstStyle/>
          <a:p>
            <a:r>
              <a:rPr lang="en-US" sz="4000" dirty="0">
                <a:solidFill>
                  <a:srgbClr val="FFFFFF"/>
                </a:solidFill>
              </a:rPr>
              <a:t>Heat Map of Trips’ Terminal</a:t>
            </a:r>
          </a:p>
        </p:txBody>
      </p:sp>
      <p:sp>
        <p:nvSpPr>
          <p:cNvPr id="9" name="Content Placeholder 8">
            <a:extLst>
              <a:ext uri="{FF2B5EF4-FFF2-40B4-BE49-F238E27FC236}">
                <a16:creationId xmlns:a16="http://schemas.microsoft.com/office/drawing/2014/main" id="{11AC4534-7892-4555-A57E-9C986B5195DA}"/>
              </a:ext>
            </a:extLst>
          </p:cNvPr>
          <p:cNvSpPr>
            <a:spLocks noGrp="1"/>
          </p:cNvSpPr>
          <p:nvPr>
            <p:ph idx="1"/>
          </p:nvPr>
        </p:nvSpPr>
        <p:spPr>
          <a:xfrm>
            <a:off x="1097279" y="2236304"/>
            <a:ext cx="5977938" cy="3652667"/>
          </a:xfrm>
        </p:spPr>
        <p:txBody>
          <a:bodyPr>
            <a:normAutofit/>
          </a:bodyPr>
          <a:lstStyle/>
          <a:p>
            <a:r>
              <a:rPr lang="en-US" sz="1800" dirty="0">
                <a:solidFill>
                  <a:srgbClr val="FFFFFF"/>
                </a:solidFill>
              </a:rPr>
              <a:t>The upper right graph is the heat map of taxi trip target Saturday night</a:t>
            </a:r>
          </a:p>
          <a:p>
            <a:r>
              <a:rPr lang="en-US" sz="1800" dirty="0">
                <a:solidFill>
                  <a:srgbClr val="FFFFFF"/>
                </a:solidFill>
              </a:rPr>
              <a:t>The lower right graph is the heat map of taxi trip target Monday morning</a:t>
            </a:r>
          </a:p>
          <a:p>
            <a:r>
              <a:rPr lang="en-US" sz="1800" dirty="0">
                <a:solidFill>
                  <a:srgbClr val="FFFFFF"/>
                </a:solidFill>
              </a:rPr>
              <a:t>The target in weekday and weekend are similar with the heat map of their origin, especially the Saturday night group, the trip target is spread out the city.</a:t>
            </a:r>
          </a:p>
        </p:txBody>
      </p:sp>
      <p:sp>
        <p:nvSpPr>
          <p:cNvPr id="28" name="Rectangle 15">
            <a:extLst>
              <a:ext uri="{FF2B5EF4-FFF2-40B4-BE49-F238E27FC236}">
                <a16:creationId xmlns:a16="http://schemas.microsoft.com/office/drawing/2014/main" id="{FD745DAE-5A8A-44FA-937C-CD65CF7A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a:extLst>
              <a:ext uri="{FF2B5EF4-FFF2-40B4-BE49-F238E27FC236}">
                <a16:creationId xmlns:a16="http://schemas.microsoft.com/office/drawing/2014/main" id="{F241614B-CFA3-4F89-894B-49A3A17C4A1C}"/>
              </a:ext>
            </a:extLst>
          </p:cNvPr>
          <p:cNvPicPr>
            <a:picLocks noChangeAspect="1"/>
          </p:cNvPicPr>
          <p:nvPr/>
        </p:nvPicPr>
        <p:blipFill>
          <a:blip r:embed="rId2"/>
          <a:stretch>
            <a:fillRect/>
          </a:stretch>
        </p:blipFill>
        <p:spPr>
          <a:xfrm>
            <a:off x="8084579" y="697160"/>
            <a:ext cx="3609294" cy="2165576"/>
          </a:xfrm>
          <a:prstGeom prst="rect">
            <a:avLst/>
          </a:prstGeom>
        </p:spPr>
      </p:pic>
      <p:sp>
        <p:nvSpPr>
          <p:cNvPr id="29" name="Rectangle 17">
            <a:extLst>
              <a:ext uri="{FF2B5EF4-FFF2-40B4-BE49-F238E27FC236}">
                <a16:creationId xmlns:a16="http://schemas.microsoft.com/office/drawing/2014/main" id="{67696AA1-B1DD-4C75-9AC1-69EE9F65FF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3396996"/>
            <a:ext cx="464256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6BB8A593-7E8E-49DA-9D2C-87184BC5B1BC}"/>
              </a:ext>
            </a:extLst>
          </p:cNvPr>
          <p:cNvPicPr>
            <a:picLocks noChangeAspect="1"/>
          </p:cNvPicPr>
          <p:nvPr/>
        </p:nvPicPr>
        <p:blipFill>
          <a:blip r:embed="rId3"/>
          <a:stretch>
            <a:fillRect/>
          </a:stretch>
        </p:blipFill>
        <p:spPr>
          <a:xfrm>
            <a:off x="8084579" y="3990751"/>
            <a:ext cx="3609294" cy="2174599"/>
          </a:xfrm>
          <a:prstGeom prst="rect">
            <a:avLst/>
          </a:prstGeom>
        </p:spPr>
      </p:pic>
    </p:spTree>
    <p:extLst>
      <p:ext uri="{BB962C8B-B14F-4D97-AF65-F5344CB8AC3E}">
        <p14:creationId xmlns:p14="http://schemas.microsoft.com/office/powerpoint/2010/main" val="1336052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3B99A-CC51-4C7F-B6D8-F516FE11CBCE}"/>
              </a:ext>
            </a:extLst>
          </p:cNvPr>
          <p:cNvSpPr>
            <a:spLocks noGrp="1"/>
          </p:cNvSpPr>
          <p:nvPr>
            <p:ph type="title"/>
          </p:nvPr>
        </p:nvSpPr>
        <p:spPr/>
        <p:txBody>
          <a:bodyPr/>
          <a:lstStyle/>
          <a:p>
            <a:r>
              <a:rPr lang="en-US" dirty="0"/>
              <a:t>Conclusion and Future Study</a:t>
            </a:r>
          </a:p>
        </p:txBody>
      </p:sp>
      <p:sp>
        <p:nvSpPr>
          <p:cNvPr id="3" name="Content Placeholder 2">
            <a:extLst>
              <a:ext uri="{FF2B5EF4-FFF2-40B4-BE49-F238E27FC236}">
                <a16:creationId xmlns:a16="http://schemas.microsoft.com/office/drawing/2014/main" id="{2531672F-5CF6-41B0-B2EB-8EA6ABA3CBC7}"/>
              </a:ext>
            </a:extLst>
          </p:cNvPr>
          <p:cNvSpPr>
            <a:spLocks noGrp="1"/>
          </p:cNvSpPr>
          <p:nvPr>
            <p:ph idx="1"/>
          </p:nvPr>
        </p:nvSpPr>
        <p:spPr/>
        <p:txBody>
          <a:bodyPr/>
          <a:lstStyle/>
          <a:p>
            <a:r>
              <a:rPr lang="en-US" dirty="0"/>
              <a:t>It is doable to predict taxi trip cost or time by using information including start/end coordinates, trip estimated distance and useful fixed effects like weekday, hour bracket, etc.</a:t>
            </a:r>
          </a:p>
          <a:p>
            <a:r>
              <a:rPr lang="en-US" dirty="0"/>
              <a:t>There is room to improve the model in this project.</a:t>
            </a:r>
          </a:p>
          <a:p>
            <a:r>
              <a:rPr lang="en-US" dirty="0"/>
              <a:t>More important information to improve the predictive accuracy can be:</a:t>
            </a:r>
          </a:p>
          <a:p>
            <a:pPr lvl="1"/>
            <a:r>
              <a:rPr lang="en-US" dirty="0"/>
              <a:t>Traffic information, pricing function by each taxi company, etc.</a:t>
            </a:r>
          </a:p>
          <a:p>
            <a:pPr lvl="1"/>
            <a:r>
              <a:rPr lang="en-US" dirty="0"/>
              <a:t>Use more detailed fixed effects rather than only using large scale community area as geographic effects if given more capacity of computing.</a:t>
            </a:r>
          </a:p>
          <a:p>
            <a:r>
              <a:rPr lang="en-US" dirty="0"/>
              <a:t>The project suggests people have different demand for traveling in different time period, if taxi companies want to compete with Uber/Lift, they should figure out optimal strategies and intelligent booking system for taxi drivers rather than letting them all wait around buildings in line.</a:t>
            </a:r>
          </a:p>
        </p:txBody>
      </p:sp>
    </p:spTree>
    <p:extLst>
      <p:ext uri="{BB962C8B-B14F-4D97-AF65-F5344CB8AC3E}">
        <p14:creationId xmlns:p14="http://schemas.microsoft.com/office/powerpoint/2010/main" val="1274992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EEFB9-69E7-4673-AC4A-C26F41DD66C2}"/>
              </a:ext>
            </a:extLst>
          </p:cNvPr>
          <p:cNvSpPr>
            <a:spLocks noGrp="1"/>
          </p:cNvSpPr>
          <p:nvPr>
            <p:ph type="title"/>
          </p:nvPr>
        </p:nvSpPr>
        <p:spPr/>
        <p:txBody>
          <a:bodyPr/>
          <a:lstStyle/>
          <a:p>
            <a:r>
              <a:rPr lang="en-US" dirty="0"/>
              <a:t>Background of Predicting Taxi Trip Cost</a:t>
            </a:r>
          </a:p>
        </p:txBody>
      </p:sp>
      <p:sp>
        <p:nvSpPr>
          <p:cNvPr id="3" name="Content Placeholder 2">
            <a:extLst>
              <a:ext uri="{FF2B5EF4-FFF2-40B4-BE49-F238E27FC236}">
                <a16:creationId xmlns:a16="http://schemas.microsoft.com/office/drawing/2014/main" id="{075C42F6-296E-411E-BF03-D16DE07762D5}"/>
              </a:ext>
            </a:extLst>
          </p:cNvPr>
          <p:cNvSpPr>
            <a:spLocks noGrp="1"/>
          </p:cNvSpPr>
          <p:nvPr>
            <p:ph idx="1"/>
          </p:nvPr>
        </p:nvSpPr>
        <p:spPr/>
        <p:txBody>
          <a:bodyPr>
            <a:normAutofit/>
          </a:bodyPr>
          <a:lstStyle/>
          <a:p>
            <a:pPr lvl="1">
              <a:buFont typeface="Arial" panose="020B0604020202020204" pitchFamily="34" charset="0"/>
              <a:buChar char="•"/>
            </a:pPr>
            <a:r>
              <a:rPr lang="en-US" sz="2000" dirty="0"/>
              <a:t>Taxi is one of the most important urban trip method</a:t>
            </a:r>
          </a:p>
          <a:p>
            <a:pPr lvl="1">
              <a:buFont typeface="Arial" panose="020B0604020202020204" pitchFamily="34" charset="0"/>
              <a:buChar char="•"/>
            </a:pPr>
            <a:r>
              <a:rPr lang="en-US" sz="2000" dirty="0"/>
              <a:t>When we are planning a trip riding Uber or Lyft vehicle, we can see an estimated price if we try navigation APPs like Google Map</a:t>
            </a:r>
          </a:p>
          <a:p>
            <a:pPr lvl="1">
              <a:buFont typeface="Arial" panose="020B0604020202020204" pitchFamily="34" charset="0"/>
              <a:buChar char="•"/>
            </a:pPr>
            <a:r>
              <a:rPr lang="en-US" sz="2000" dirty="0"/>
              <a:t>Market of rideshare is dominated by Uber and Lyft by 2018, the market share in reimbursement of taxi decreased to 5.2% by Q2 of 2018</a:t>
            </a:r>
          </a:p>
          <a:p>
            <a:pPr lvl="1">
              <a:buFont typeface="Arial" panose="020B0604020202020204" pitchFamily="34" charset="0"/>
              <a:buChar char="•"/>
            </a:pPr>
            <a:r>
              <a:rPr lang="en-US" sz="2000" dirty="0"/>
              <a:t>Question:</a:t>
            </a:r>
          </a:p>
          <a:p>
            <a:pPr lvl="2"/>
            <a:r>
              <a:rPr lang="en-US" dirty="0"/>
              <a:t>How to estimate the taxi trip cost?</a:t>
            </a:r>
          </a:p>
        </p:txBody>
      </p:sp>
    </p:spTree>
    <p:extLst>
      <p:ext uri="{BB962C8B-B14F-4D97-AF65-F5344CB8AC3E}">
        <p14:creationId xmlns:p14="http://schemas.microsoft.com/office/powerpoint/2010/main" val="40772133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DDEA2-726B-48BE-91FE-E65586E69B18}"/>
              </a:ext>
            </a:extLst>
          </p:cNvPr>
          <p:cNvSpPr>
            <a:spLocks noGrp="1"/>
          </p:cNvSpPr>
          <p:nvPr>
            <p:ph type="title"/>
          </p:nvPr>
        </p:nvSpPr>
        <p:spPr/>
        <p:txBody>
          <a:bodyPr/>
          <a:lstStyle/>
          <a:p>
            <a:r>
              <a:rPr lang="en-US" dirty="0"/>
              <a:t>Data Source and Cleaning</a:t>
            </a:r>
          </a:p>
        </p:txBody>
      </p:sp>
      <p:sp>
        <p:nvSpPr>
          <p:cNvPr id="3" name="Content Placeholder 2">
            <a:extLst>
              <a:ext uri="{FF2B5EF4-FFF2-40B4-BE49-F238E27FC236}">
                <a16:creationId xmlns:a16="http://schemas.microsoft.com/office/drawing/2014/main" id="{CCF4E906-A9B1-4B33-8B33-A244552218A7}"/>
              </a:ext>
            </a:extLst>
          </p:cNvPr>
          <p:cNvSpPr>
            <a:spLocks noGrp="1"/>
          </p:cNvSpPr>
          <p:nvPr>
            <p:ph idx="1"/>
          </p:nvPr>
        </p:nvSpPr>
        <p:spPr/>
        <p:txBody>
          <a:bodyPr/>
          <a:lstStyle/>
          <a:p>
            <a:pPr lvl="1">
              <a:buFont typeface="Arial" panose="020B0604020202020204" pitchFamily="34" charset="0"/>
              <a:buChar char="•"/>
            </a:pPr>
            <a:r>
              <a:rPr lang="en-US" sz="2000" dirty="0"/>
              <a:t>By using the taxi trip data from </a:t>
            </a:r>
            <a:r>
              <a:rPr lang="en-US" sz="2000" dirty="0">
                <a:hlinkClick r:id="rId2">
                  <a:extLst>
                    <a:ext uri="{A12FA001-AC4F-418D-AE19-62706E023703}">
                      <ahyp:hlinkClr xmlns:ahyp="http://schemas.microsoft.com/office/drawing/2018/hyperlinkcolor" val="tx"/>
                    </a:ext>
                  </a:extLst>
                </a:hlinkClick>
              </a:rPr>
              <a:t>https://data.cityofchicago.org/Transportation/Taxi-Trips/wrvz-psew</a:t>
            </a:r>
            <a:r>
              <a:rPr lang="en-US" sz="2000" dirty="0"/>
              <a:t> (&gt;70GB)</a:t>
            </a:r>
          </a:p>
          <a:p>
            <a:pPr lvl="1">
              <a:buFont typeface="Arial" panose="020B0604020202020204" pitchFamily="34" charset="0"/>
              <a:buChar char="•"/>
            </a:pPr>
            <a:r>
              <a:rPr lang="en-US" sz="2000" dirty="0"/>
              <a:t>Split into subsamples by year using SAS, select stratified split sample 2018 for Train and Validate set and sample 2019 for Testing, assuming limited annual effect between these 2 years.</a:t>
            </a:r>
          </a:p>
          <a:p>
            <a:pPr lvl="1">
              <a:buFont typeface="Arial" panose="020B0604020202020204" pitchFamily="34" charset="0"/>
              <a:buChar char="•"/>
            </a:pPr>
            <a:r>
              <a:rPr lang="en-US" sz="2000" dirty="0"/>
              <a:t>Including independent variables of:</a:t>
            </a:r>
          </a:p>
          <a:p>
            <a:pPr lvl="2"/>
            <a:r>
              <a:rPr lang="en-US" dirty="0"/>
              <a:t>Starting and Ending coordinates (Longitude and Latitude), Time (</a:t>
            </a:r>
            <a:r>
              <a:rPr lang="en-US" dirty="0" err="1"/>
              <a:t>Trip_Seconds</a:t>
            </a:r>
            <a:r>
              <a:rPr lang="en-US" dirty="0"/>
              <a:t>) and Distance (</a:t>
            </a:r>
            <a:r>
              <a:rPr lang="en-US" dirty="0" err="1"/>
              <a:t>Trip_Miles</a:t>
            </a:r>
            <a:r>
              <a:rPr lang="en-US" dirty="0"/>
              <a:t>)</a:t>
            </a:r>
          </a:p>
          <a:p>
            <a:pPr lvl="2"/>
            <a:r>
              <a:rPr lang="en-US" dirty="0"/>
              <a:t>Fixed Effects: Month, Weekday, </a:t>
            </a:r>
            <a:r>
              <a:rPr lang="en-US" dirty="0" err="1"/>
              <a:t>Hour_Bracket</a:t>
            </a:r>
            <a:endParaRPr lang="en-US" sz="2000" dirty="0"/>
          </a:p>
          <a:p>
            <a:pPr lvl="1">
              <a:buFont typeface="Arial" panose="020B0604020202020204" pitchFamily="34" charset="0"/>
              <a:buChar char="•"/>
            </a:pPr>
            <a:r>
              <a:rPr lang="en-US" sz="2000" dirty="0"/>
              <a:t>Cleaning data by removing records with outlier price and time, the dataset includes only trips start &amp; end in the city of Chicago</a:t>
            </a:r>
          </a:p>
          <a:p>
            <a:pPr lvl="1">
              <a:buFont typeface="Arial" panose="020B0604020202020204" pitchFamily="34" charset="0"/>
              <a:buChar char="•"/>
            </a:pPr>
            <a:r>
              <a:rPr lang="en-US" sz="2000" dirty="0"/>
              <a:t>The neighborhood code of Chicago has been matched with the community area list </a:t>
            </a:r>
            <a:r>
              <a:rPr lang="en-US" sz="2000" dirty="0">
                <a:hlinkClick r:id="rId3"/>
              </a:rPr>
              <a:t>https://en.wikipedia.org/wiki/Community_areas_in_Chicago</a:t>
            </a:r>
            <a:endParaRPr lang="en-US" sz="2000" dirty="0"/>
          </a:p>
        </p:txBody>
      </p:sp>
    </p:spTree>
    <p:extLst>
      <p:ext uri="{BB962C8B-B14F-4D97-AF65-F5344CB8AC3E}">
        <p14:creationId xmlns:p14="http://schemas.microsoft.com/office/powerpoint/2010/main" val="1458774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023FD5-1D44-4478-B2C4-7B89FC767114}"/>
              </a:ext>
            </a:extLst>
          </p:cNvPr>
          <p:cNvSpPr>
            <a:spLocks noGrp="1"/>
          </p:cNvSpPr>
          <p:nvPr>
            <p:ph type="title"/>
          </p:nvPr>
        </p:nvSpPr>
        <p:spPr>
          <a:xfrm>
            <a:off x="7859485" y="634946"/>
            <a:ext cx="3690257" cy="1450757"/>
          </a:xfrm>
        </p:spPr>
        <p:txBody>
          <a:bodyPr vert="horz" lIns="91440" tIns="45720" rIns="91440" bIns="45720" rtlCol="0">
            <a:normAutofit/>
          </a:bodyPr>
          <a:lstStyle/>
          <a:p>
            <a:r>
              <a:rPr lang="en-US"/>
              <a:t>Taxi Cost Distribution</a:t>
            </a:r>
          </a:p>
        </p:txBody>
      </p:sp>
      <p:pic>
        <p:nvPicPr>
          <p:cNvPr id="1026" name="Picture 2">
            <a:extLst>
              <a:ext uri="{FF2B5EF4-FFF2-40B4-BE49-F238E27FC236}">
                <a16:creationId xmlns:a16="http://schemas.microsoft.com/office/drawing/2014/main" id="{DCD77DDF-9B99-41AE-B328-369AF45F446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3999" y="1250256"/>
            <a:ext cx="6909801" cy="4094056"/>
          </a:xfrm>
          <a:prstGeom prst="rect">
            <a:avLst/>
          </a:prstGeom>
          <a:noFill/>
          <a:extLst>
            <a:ext uri="{909E8E84-426E-40DD-AFC4-6F175D3DCCD1}">
              <a14:hiddenFill xmlns:a14="http://schemas.microsoft.com/office/drawing/2010/main">
                <a:solidFill>
                  <a:srgbClr val="FFFFFF"/>
                </a:solidFill>
              </a14:hiddenFill>
            </a:ext>
          </a:extLst>
        </p:spPr>
      </p:pic>
      <p:cxnSp>
        <p:nvCxnSpPr>
          <p:cNvPr id="139" name="Straight Connector 138">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1030" name="Content Placeholder 1029">
            <a:extLst>
              <a:ext uri="{FF2B5EF4-FFF2-40B4-BE49-F238E27FC236}">
                <a16:creationId xmlns:a16="http://schemas.microsoft.com/office/drawing/2014/main" id="{6C5BB565-AF1D-46DF-916C-3B3C314D17DE}"/>
              </a:ext>
            </a:extLst>
          </p:cNvPr>
          <p:cNvSpPr>
            <a:spLocks noGrp="1"/>
          </p:cNvSpPr>
          <p:nvPr>
            <p:ph idx="1"/>
          </p:nvPr>
        </p:nvSpPr>
        <p:spPr>
          <a:xfrm>
            <a:off x="7859485" y="2198914"/>
            <a:ext cx="3690257" cy="3670180"/>
          </a:xfrm>
        </p:spPr>
        <p:txBody>
          <a:bodyPr>
            <a:normAutofit/>
          </a:bodyPr>
          <a:lstStyle/>
          <a:p>
            <a:r>
              <a:rPr lang="en-US" dirty="0"/>
              <a:t>Collected from sample data 2018, including more than 20 million data rows</a:t>
            </a:r>
          </a:p>
          <a:p>
            <a:r>
              <a:rPr lang="en-US" dirty="0"/>
              <a:t>The Total cost of trips has a peak of distribution of around $7-8, the mode of Fare is at around $5-6</a:t>
            </a:r>
          </a:p>
          <a:p>
            <a:endParaRPr lang="en-US" dirty="0"/>
          </a:p>
        </p:txBody>
      </p:sp>
      <p:sp>
        <p:nvSpPr>
          <p:cNvPr id="141" name="Rectangle 140">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3" name="Rectangle 142">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06807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9" name="Rectangle 138">
            <a:extLst>
              <a:ext uri="{FF2B5EF4-FFF2-40B4-BE49-F238E27FC236}">
                <a16:creationId xmlns:a16="http://schemas.microsoft.com/office/drawing/2014/main" id="{699373FF-C78A-430B-A246-6048999CE9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666775-0FEB-4285-8B51-12F0A9BD77C4}"/>
              </a:ext>
            </a:extLst>
          </p:cNvPr>
          <p:cNvSpPr>
            <a:spLocks noGrp="1"/>
          </p:cNvSpPr>
          <p:nvPr>
            <p:ph type="title"/>
          </p:nvPr>
        </p:nvSpPr>
        <p:spPr>
          <a:xfrm>
            <a:off x="4703577" y="634946"/>
            <a:ext cx="6846166" cy="1450757"/>
          </a:xfrm>
        </p:spPr>
        <p:txBody>
          <a:bodyPr vert="horz" lIns="91440" tIns="45720" rIns="91440" bIns="45720" rtlCol="0">
            <a:normAutofit/>
          </a:bodyPr>
          <a:lstStyle/>
          <a:p>
            <a:r>
              <a:rPr lang="en-US" dirty="0"/>
              <a:t>Fare Box-Plot by Fixed Effects</a:t>
            </a:r>
          </a:p>
        </p:txBody>
      </p:sp>
      <p:pic>
        <p:nvPicPr>
          <p:cNvPr id="2050" name="Picture 2">
            <a:extLst>
              <a:ext uri="{FF2B5EF4-FFF2-40B4-BE49-F238E27FC236}">
                <a16:creationId xmlns:a16="http://schemas.microsoft.com/office/drawing/2014/main" id="{D9DE405A-437B-4104-AE3F-57954C232AF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859" b="-1"/>
          <a:stretch/>
        </p:blipFill>
        <p:spPr bwMode="auto">
          <a:xfrm>
            <a:off x="1065946" y="620721"/>
            <a:ext cx="2571684" cy="1583926"/>
          </a:xfrm>
          <a:prstGeom prst="rect">
            <a:avLst/>
          </a:prstGeom>
          <a:noFill/>
          <a:extLst>
            <a:ext uri="{909E8E84-426E-40DD-AFC4-6F175D3DCCD1}">
              <a14:hiddenFill xmlns:a14="http://schemas.microsoft.com/office/drawing/2010/main">
                <a:solidFill>
                  <a:srgbClr val="FFFFFF"/>
                </a:solidFill>
              </a14:hiddenFill>
            </a:ext>
          </a:extLst>
        </p:spPr>
      </p:pic>
      <p:cxnSp>
        <p:nvCxnSpPr>
          <p:cNvPr id="141" name="Straight Connector 140">
            <a:extLst>
              <a:ext uri="{FF2B5EF4-FFF2-40B4-BE49-F238E27FC236}">
                <a16:creationId xmlns:a16="http://schemas.microsoft.com/office/drawing/2014/main" id="{03EBB925-FEC3-4CD5-9271-3D75EBB532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09772" y="2086188"/>
            <a:ext cx="5852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2052" name="Picture 4">
            <a:extLst>
              <a:ext uri="{FF2B5EF4-FFF2-40B4-BE49-F238E27FC236}">
                <a16:creationId xmlns:a16="http://schemas.microsoft.com/office/drawing/2014/main" id="{2E6599FD-1808-4D23-AB9F-D35996F3CA5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859" b="-1"/>
          <a:stretch/>
        </p:blipFill>
        <p:spPr bwMode="auto">
          <a:xfrm>
            <a:off x="1045576" y="2349517"/>
            <a:ext cx="2597657" cy="1599923"/>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6" descr="A close up of a cage&#10;&#10;Description automatically generated">
            <a:extLst>
              <a:ext uri="{FF2B5EF4-FFF2-40B4-BE49-F238E27FC236}">
                <a16:creationId xmlns:a16="http://schemas.microsoft.com/office/drawing/2014/main" id="{92FE6C3A-D9BD-4659-A0A5-1731A530E25B}"/>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948874" y="4110309"/>
            <a:ext cx="2791062" cy="1583928"/>
          </a:xfrm>
          <a:prstGeom prst="rect">
            <a:avLst/>
          </a:prstGeom>
          <a:noFill/>
          <a:extLst>
            <a:ext uri="{909E8E84-426E-40DD-AFC4-6F175D3DCCD1}">
              <a14:hiddenFill xmlns:a14="http://schemas.microsoft.com/office/drawing/2010/main">
                <a:solidFill>
                  <a:srgbClr val="FFFFFF"/>
                </a:solidFill>
              </a14:hiddenFill>
            </a:ext>
          </a:extLst>
        </p:spPr>
      </p:pic>
      <p:sp>
        <p:nvSpPr>
          <p:cNvPr id="2056" name="Content Placeholder 2055">
            <a:extLst>
              <a:ext uri="{FF2B5EF4-FFF2-40B4-BE49-F238E27FC236}">
                <a16:creationId xmlns:a16="http://schemas.microsoft.com/office/drawing/2014/main" id="{3450CF70-0F26-49C1-8B90-27BABB85B22A}"/>
              </a:ext>
            </a:extLst>
          </p:cNvPr>
          <p:cNvSpPr>
            <a:spLocks noGrp="1"/>
          </p:cNvSpPr>
          <p:nvPr>
            <p:ph idx="1"/>
          </p:nvPr>
        </p:nvSpPr>
        <p:spPr>
          <a:xfrm>
            <a:off x="4701747" y="2198914"/>
            <a:ext cx="6847996" cy="3670180"/>
          </a:xfrm>
        </p:spPr>
        <p:txBody>
          <a:bodyPr>
            <a:normAutofit/>
          </a:bodyPr>
          <a:lstStyle/>
          <a:p>
            <a:r>
              <a:rPr lang="en-US" dirty="0"/>
              <a:t>Month, Weekday and Hour Bracket have been considered, it is apparently the trip price by weekday and hour bracket varies a lot.</a:t>
            </a:r>
          </a:p>
          <a:p>
            <a:r>
              <a:rPr lang="en-US" dirty="0"/>
              <a:t>They are further considered to be recoded in the predictive model.</a:t>
            </a:r>
          </a:p>
        </p:txBody>
      </p:sp>
      <p:sp>
        <p:nvSpPr>
          <p:cNvPr id="143" name="Rectangle 142">
            <a:extLst>
              <a:ext uri="{FF2B5EF4-FFF2-40B4-BE49-F238E27FC236}">
                <a16:creationId xmlns:a16="http://schemas.microsoft.com/office/drawing/2014/main" id="{109B2863-A1A5-4050-8DE8-9BC0AD47F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5" name="Rectangle 144">
            <a:extLst>
              <a:ext uri="{FF2B5EF4-FFF2-40B4-BE49-F238E27FC236}">
                <a16:creationId xmlns:a16="http://schemas.microsoft.com/office/drawing/2014/main" id="{F1F76955-21E0-4116-A6AA-19DB89B503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806213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5D30B0-0732-4E92-96C0-FC60C165DC53}"/>
              </a:ext>
            </a:extLst>
          </p:cNvPr>
          <p:cNvSpPr>
            <a:spLocks noGrp="1"/>
          </p:cNvSpPr>
          <p:nvPr>
            <p:ph type="title"/>
          </p:nvPr>
        </p:nvSpPr>
        <p:spPr>
          <a:xfrm>
            <a:off x="7859485" y="634946"/>
            <a:ext cx="3690257" cy="1450757"/>
          </a:xfrm>
        </p:spPr>
        <p:txBody>
          <a:bodyPr>
            <a:normAutofit fontScale="90000"/>
          </a:bodyPr>
          <a:lstStyle/>
          <a:p>
            <a:r>
              <a:rPr lang="en-US" dirty="0"/>
              <a:t>Trip Frequency by Weekday and Hour Bracket</a:t>
            </a:r>
          </a:p>
        </p:txBody>
      </p:sp>
      <p:pic>
        <p:nvPicPr>
          <p:cNvPr id="1026" name="Picture 2">
            <a:extLst>
              <a:ext uri="{FF2B5EF4-FFF2-40B4-BE49-F238E27FC236}">
                <a16:creationId xmlns:a16="http://schemas.microsoft.com/office/drawing/2014/main" id="{FDA9583F-2D3F-4C06-8A45-DB5A56A8B5C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3999" y="913403"/>
            <a:ext cx="6909801" cy="4767762"/>
          </a:xfrm>
          <a:prstGeom prst="rect">
            <a:avLst/>
          </a:prstGeom>
          <a:noFill/>
          <a:extLst>
            <a:ext uri="{909E8E84-426E-40DD-AFC4-6F175D3DCCD1}">
              <a14:hiddenFill xmlns:a14="http://schemas.microsoft.com/office/drawing/2010/main">
                <a:solidFill>
                  <a:srgbClr val="FFFFFF"/>
                </a:solidFill>
              </a14:hiddenFill>
            </a:ext>
          </a:extLst>
        </p:spPr>
      </p:pic>
      <p:cxnSp>
        <p:nvCxnSpPr>
          <p:cNvPr id="75" name="Straight Connector 74">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1030" name="Content Placeholder 1029">
            <a:extLst>
              <a:ext uri="{FF2B5EF4-FFF2-40B4-BE49-F238E27FC236}">
                <a16:creationId xmlns:a16="http://schemas.microsoft.com/office/drawing/2014/main" id="{D8817D94-E177-489E-A819-AA1513F0A4D7}"/>
              </a:ext>
            </a:extLst>
          </p:cNvPr>
          <p:cNvSpPr>
            <a:spLocks noGrp="1"/>
          </p:cNvSpPr>
          <p:nvPr>
            <p:ph idx="1"/>
          </p:nvPr>
        </p:nvSpPr>
        <p:spPr>
          <a:xfrm>
            <a:off x="7859485" y="2198914"/>
            <a:ext cx="3690257" cy="3670180"/>
          </a:xfrm>
        </p:spPr>
        <p:txBody>
          <a:bodyPr>
            <a:normAutofit/>
          </a:bodyPr>
          <a:lstStyle/>
          <a:p>
            <a:r>
              <a:rPr lang="en-US" dirty="0"/>
              <a:t>It is clear from the heat table taxi trips are more frequent in daytime on weekdays and over night during weekend</a:t>
            </a:r>
          </a:p>
        </p:txBody>
      </p:sp>
      <p:sp>
        <p:nvSpPr>
          <p:cNvPr id="77" name="Rectangle 76">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70382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A88B1C-29D2-4809-8CB7-E5085E889689}"/>
              </a:ext>
            </a:extLst>
          </p:cNvPr>
          <p:cNvSpPr>
            <a:spLocks noGrp="1"/>
          </p:cNvSpPr>
          <p:nvPr>
            <p:ph type="title"/>
          </p:nvPr>
        </p:nvSpPr>
        <p:spPr>
          <a:xfrm>
            <a:off x="7859485" y="634946"/>
            <a:ext cx="3690257" cy="1450757"/>
          </a:xfrm>
        </p:spPr>
        <p:txBody>
          <a:bodyPr>
            <a:normAutofit/>
          </a:bodyPr>
          <a:lstStyle/>
          <a:p>
            <a:r>
              <a:rPr lang="en-US" dirty="0"/>
              <a:t>Trip Cost and Time</a:t>
            </a:r>
          </a:p>
        </p:txBody>
      </p:sp>
      <p:pic>
        <p:nvPicPr>
          <p:cNvPr id="3078" name="Picture 6">
            <a:extLst>
              <a:ext uri="{FF2B5EF4-FFF2-40B4-BE49-F238E27FC236}">
                <a16:creationId xmlns:a16="http://schemas.microsoft.com/office/drawing/2014/main" id="{96244A98-D200-4FF6-90C9-AB4A956B037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33999" y="1327991"/>
            <a:ext cx="6909801" cy="3938586"/>
          </a:xfrm>
          <a:prstGeom prst="rect">
            <a:avLst/>
          </a:prstGeom>
          <a:noFill/>
          <a:extLst>
            <a:ext uri="{909E8E84-426E-40DD-AFC4-6F175D3DCCD1}">
              <a14:hiddenFill xmlns:a14="http://schemas.microsoft.com/office/drawing/2010/main">
                <a:solidFill>
                  <a:srgbClr val="FFFFFF"/>
                </a:solidFill>
              </a14:hiddenFill>
            </a:ext>
          </a:extLst>
        </p:spPr>
      </p:pic>
      <p:cxnSp>
        <p:nvCxnSpPr>
          <p:cNvPr id="79" name="Straight Connector 78">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082" name="Content Placeholder 3081">
            <a:extLst>
              <a:ext uri="{FF2B5EF4-FFF2-40B4-BE49-F238E27FC236}">
                <a16:creationId xmlns:a16="http://schemas.microsoft.com/office/drawing/2014/main" id="{AB18D7A7-7117-46BA-A828-AA8356D0DF8B}"/>
              </a:ext>
            </a:extLst>
          </p:cNvPr>
          <p:cNvSpPr>
            <a:spLocks noGrp="1"/>
          </p:cNvSpPr>
          <p:nvPr>
            <p:ph idx="1"/>
          </p:nvPr>
        </p:nvSpPr>
        <p:spPr>
          <a:xfrm>
            <a:off x="7859485" y="2198914"/>
            <a:ext cx="3690257" cy="3670180"/>
          </a:xfrm>
        </p:spPr>
        <p:txBody>
          <a:bodyPr>
            <a:normAutofit/>
          </a:bodyPr>
          <a:lstStyle/>
          <a:p>
            <a:r>
              <a:rPr lang="en-US" dirty="0"/>
              <a:t>Both Trip cost and time are unknown before the trip, and there is no surprise they are highly correlated at 0.76.</a:t>
            </a:r>
          </a:p>
          <a:p>
            <a:r>
              <a:rPr lang="en-US" dirty="0"/>
              <a:t>Although the data set includes trip cost and time, they are not going to be considered to predict each other, both of them can be dependent variable in the taxi trip project</a:t>
            </a:r>
          </a:p>
        </p:txBody>
      </p:sp>
      <p:sp>
        <p:nvSpPr>
          <p:cNvPr id="81" name="Rectangle 80">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 name="Rectangle 82">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6792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07A00-9993-4A30-8F4C-C12F33DB1F53}"/>
              </a:ext>
            </a:extLst>
          </p:cNvPr>
          <p:cNvSpPr>
            <a:spLocks noGrp="1"/>
          </p:cNvSpPr>
          <p:nvPr>
            <p:ph type="title"/>
          </p:nvPr>
        </p:nvSpPr>
        <p:spPr/>
        <p:txBody>
          <a:bodyPr/>
          <a:lstStyle/>
          <a:p>
            <a:r>
              <a:rPr lang="en-US" dirty="0"/>
              <a:t>Prediction Models</a:t>
            </a:r>
          </a:p>
        </p:txBody>
      </p:sp>
      <p:sp>
        <p:nvSpPr>
          <p:cNvPr id="3" name="Content Placeholder 2">
            <a:extLst>
              <a:ext uri="{FF2B5EF4-FFF2-40B4-BE49-F238E27FC236}">
                <a16:creationId xmlns:a16="http://schemas.microsoft.com/office/drawing/2014/main" id="{ABDFB974-AF18-49B7-9304-C2733BFC1766}"/>
              </a:ext>
            </a:extLst>
          </p:cNvPr>
          <p:cNvSpPr>
            <a:spLocks noGrp="1"/>
          </p:cNvSpPr>
          <p:nvPr>
            <p:ph idx="1"/>
          </p:nvPr>
        </p:nvSpPr>
        <p:spPr/>
        <p:txBody>
          <a:bodyPr/>
          <a:lstStyle/>
          <a:p>
            <a:r>
              <a:rPr lang="en-US" dirty="0"/>
              <a:t>By using absolute difference between coordinates, trip distance and One-Hot Encoding (0, 1) fixed effects to predict the trip cost:</a:t>
            </a:r>
          </a:p>
          <a:p>
            <a:pPr lvl="1"/>
            <a:r>
              <a:rPr lang="en-US" dirty="0"/>
              <a:t>Random Forest (Best fit, without fixed effects)</a:t>
            </a:r>
          </a:p>
          <a:p>
            <a:pPr lvl="2"/>
            <a:r>
              <a:rPr lang="en-US" dirty="0"/>
              <a:t>Root Mean Square Error = 2.37 (Valid), 2.52 (Test)</a:t>
            </a:r>
          </a:p>
          <a:p>
            <a:pPr lvl="1"/>
            <a:r>
              <a:rPr lang="en-US" dirty="0"/>
              <a:t>Linear Regression (Best fit, with One-Hot Encoding fixed effects)</a:t>
            </a:r>
          </a:p>
          <a:p>
            <a:pPr lvl="2"/>
            <a:r>
              <a:rPr lang="en-US" dirty="0"/>
              <a:t>Root Mean Square Error = 2.92 (Valid), 3.02 (Test)</a:t>
            </a:r>
          </a:p>
          <a:p>
            <a:r>
              <a:rPr lang="en-US" dirty="0"/>
              <a:t>The Random Forest model performed slightly better than linear regression, and there is room to have better prediction by adding more features to the model, more than just coordinates and distance.</a:t>
            </a:r>
          </a:p>
        </p:txBody>
      </p:sp>
    </p:spTree>
    <p:extLst>
      <p:ext uri="{BB962C8B-B14F-4D97-AF65-F5344CB8AC3E}">
        <p14:creationId xmlns:p14="http://schemas.microsoft.com/office/powerpoint/2010/main" val="1204472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0F35747-2822-4D06-BE10-CD33AC6B0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045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C2C4466-5B1B-4361-B9D9-39ED9A8A3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75478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EFFC5BF-C50C-4DEB-9E4D-BCCE3AEBC156}"/>
              </a:ext>
            </a:extLst>
          </p:cNvPr>
          <p:cNvSpPr>
            <a:spLocks noGrp="1"/>
          </p:cNvSpPr>
          <p:nvPr>
            <p:ph type="title"/>
          </p:nvPr>
        </p:nvSpPr>
        <p:spPr>
          <a:xfrm>
            <a:off x="1097280" y="516835"/>
            <a:ext cx="5977937" cy="1666501"/>
          </a:xfrm>
        </p:spPr>
        <p:txBody>
          <a:bodyPr>
            <a:normAutofit/>
          </a:bodyPr>
          <a:lstStyle/>
          <a:p>
            <a:r>
              <a:rPr lang="en-US" sz="4000" dirty="0">
                <a:solidFill>
                  <a:srgbClr val="FFFFFF"/>
                </a:solidFill>
              </a:rPr>
              <a:t>Heat Map of Trips’ Origin</a:t>
            </a:r>
          </a:p>
        </p:txBody>
      </p:sp>
      <p:sp>
        <p:nvSpPr>
          <p:cNvPr id="3" name="Content Placeholder 2">
            <a:extLst>
              <a:ext uri="{FF2B5EF4-FFF2-40B4-BE49-F238E27FC236}">
                <a16:creationId xmlns:a16="http://schemas.microsoft.com/office/drawing/2014/main" id="{685FE85C-A929-46B8-8A7F-7F4887CCC1B1}"/>
              </a:ext>
            </a:extLst>
          </p:cNvPr>
          <p:cNvSpPr>
            <a:spLocks noGrp="1"/>
          </p:cNvSpPr>
          <p:nvPr>
            <p:ph idx="1"/>
          </p:nvPr>
        </p:nvSpPr>
        <p:spPr>
          <a:xfrm>
            <a:off x="1097279" y="2236304"/>
            <a:ext cx="5977938" cy="3652667"/>
          </a:xfrm>
        </p:spPr>
        <p:txBody>
          <a:bodyPr>
            <a:normAutofit/>
          </a:bodyPr>
          <a:lstStyle/>
          <a:p>
            <a:r>
              <a:rPr lang="en-US" sz="1800" dirty="0">
                <a:solidFill>
                  <a:srgbClr val="FFFFFF"/>
                </a:solidFill>
              </a:rPr>
              <a:t>The upper right graph is the heat map of taxi trip start Saturday night</a:t>
            </a:r>
          </a:p>
          <a:p>
            <a:r>
              <a:rPr lang="en-US" sz="1800" dirty="0">
                <a:solidFill>
                  <a:srgbClr val="FFFFFF"/>
                </a:solidFill>
              </a:rPr>
              <a:t>The lower right graph is the heat map of taxi trip start Monday morning</a:t>
            </a:r>
          </a:p>
          <a:p>
            <a:r>
              <a:rPr lang="en-US" sz="1800" dirty="0">
                <a:solidFill>
                  <a:srgbClr val="FFFFFF"/>
                </a:solidFill>
              </a:rPr>
              <a:t>The origin in weekday are mainly business trips in Downtown which aggregated the most companies’ head quarters at Chicago; by contrast, weekend taxi trips are more spread out the city, its north leg is the shopping and entertainment center of Chicago the north Michigan Ave --- </a:t>
            </a:r>
            <a:r>
              <a:rPr lang="en-US" sz="1800" dirty="0" err="1">
                <a:solidFill>
                  <a:srgbClr val="FFFFFF"/>
                </a:solidFill>
              </a:rPr>
              <a:t>Magnificant</a:t>
            </a:r>
            <a:r>
              <a:rPr lang="en-US" sz="1800" dirty="0">
                <a:solidFill>
                  <a:srgbClr val="FFFFFF"/>
                </a:solidFill>
              </a:rPr>
              <a:t> Mile</a:t>
            </a:r>
          </a:p>
          <a:p>
            <a:pPr marL="0" indent="0">
              <a:buNone/>
            </a:pPr>
            <a:endParaRPr lang="en-US" sz="1800" dirty="0">
              <a:solidFill>
                <a:srgbClr val="FFFFFF"/>
              </a:solidFill>
            </a:endParaRPr>
          </a:p>
        </p:txBody>
      </p:sp>
      <p:sp>
        <p:nvSpPr>
          <p:cNvPr id="25" name="Rectangle 24">
            <a:extLst>
              <a:ext uri="{FF2B5EF4-FFF2-40B4-BE49-F238E27FC236}">
                <a16:creationId xmlns:a16="http://schemas.microsoft.com/office/drawing/2014/main" id="{FD745DAE-5A8A-44FA-937C-CD65CF7AE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a:extLst>
              <a:ext uri="{FF2B5EF4-FFF2-40B4-BE49-F238E27FC236}">
                <a16:creationId xmlns:a16="http://schemas.microsoft.com/office/drawing/2014/main" id="{0B2CDF73-406C-45A9-A997-1EDA1F9108FE}"/>
              </a:ext>
            </a:extLst>
          </p:cNvPr>
          <p:cNvPicPr>
            <a:picLocks noChangeAspect="1"/>
          </p:cNvPicPr>
          <p:nvPr/>
        </p:nvPicPr>
        <p:blipFill>
          <a:blip r:embed="rId2"/>
          <a:stretch>
            <a:fillRect/>
          </a:stretch>
        </p:blipFill>
        <p:spPr>
          <a:xfrm>
            <a:off x="8084579" y="701671"/>
            <a:ext cx="3609294" cy="2156553"/>
          </a:xfrm>
          <a:prstGeom prst="rect">
            <a:avLst/>
          </a:prstGeom>
        </p:spPr>
      </p:pic>
      <p:sp>
        <p:nvSpPr>
          <p:cNvPr id="27" name="Rectangle 26">
            <a:extLst>
              <a:ext uri="{FF2B5EF4-FFF2-40B4-BE49-F238E27FC236}">
                <a16:creationId xmlns:a16="http://schemas.microsoft.com/office/drawing/2014/main" id="{67696AA1-B1DD-4C75-9AC1-69EE9F65FF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3396996"/>
            <a:ext cx="464256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A17F03F-D4D8-45E0-AB5F-B66C11B0AFD0}"/>
              </a:ext>
            </a:extLst>
          </p:cNvPr>
          <p:cNvPicPr>
            <a:picLocks noChangeAspect="1"/>
          </p:cNvPicPr>
          <p:nvPr/>
        </p:nvPicPr>
        <p:blipFill>
          <a:blip r:embed="rId3"/>
          <a:stretch>
            <a:fillRect/>
          </a:stretch>
        </p:blipFill>
        <p:spPr>
          <a:xfrm>
            <a:off x="8084579" y="3990751"/>
            <a:ext cx="3609294" cy="2174599"/>
          </a:xfrm>
          <a:prstGeom prst="rect">
            <a:avLst/>
          </a:prstGeom>
        </p:spPr>
      </p:pic>
    </p:spTree>
    <p:extLst>
      <p:ext uri="{BB962C8B-B14F-4D97-AF65-F5344CB8AC3E}">
        <p14:creationId xmlns:p14="http://schemas.microsoft.com/office/powerpoint/2010/main" val="45010395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otalTime>1162</TotalTime>
  <Words>824</Words>
  <Application>Microsoft Office PowerPoint</Application>
  <PresentationFormat>Widescreen</PresentationFormat>
  <Paragraphs>50</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Retrospect</vt:lpstr>
      <vt:lpstr>Taxi Trip Pricing at Chicago --- Final Project of Applied Data Science Capstone by IBM</vt:lpstr>
      <vt:lpstr>Background of Predicting Taxi Trip Cost</vt:lpstr>
      <vt:lpstr>Data Source and Cleaning</vt:lpstr>
      <vt:lpstr>Taxi Cost Distribution</vt:lpstr>
      <vt:lpstr>Fare Box-Plot by Fixed Effects</vt:lpstr>
      <vt:lpstr>Trip Frequency by Weekday and Hour Bracket</vt:lpstr>
      <vt:lpstr>Trip Cost and Time</vt:lpstr>
      <vt:lpstr>Prediction Models</vt:lpstr>
      <vt:lpstr>Heat Map of Trips’ Origin</vt:lpstr>
      <vt:lpstr>Heat Map of Trips’ Terminal</vt:lpstr>
      <vt:lpstr>Conclusion and Future Study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Taxi Trip Pricing at Chicago --- Final Project of Applied Data Science Capstone by IBM</dc:title>
  <dc:creator>Chao Wang</dc:creator>
  <cp:lastModifiedBy>Chao Wang</cp:lastModifiedBy>
  <cp:revision>5</cp:revision>
  <dcterms:created xsi:type="dcterms:W3CDTF">2020-03-22T16:53:30Z</dcterms:created>
  <dcterms:modified xsi:type="dcterms:W3CDTF">2020-03-26T08:40:30Z</dcterms:modified>
</cp:coreProperties>
</file>